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268" r:id="rId6"/>
    <p:sldId id="263" r:id="rId7"/>
    <p:sldId id="267" r:id="rId8"/>
    <p:sldId id="264" r:id="rId9"/>
    <p:sldId id="266" r:id="rId10"/>
    <p:sldId id="265" r:id="rId11"/>
    <p:sldId id="269" r:id="rId12"/>
    <p:sldId id="270" r:id="rId13"/>
    <p:sldId id="272" r:id="rId14"/>
    <p:sldId id="271" r:id="rId15"/>
    <p:sldId id="273" r:id="rId16"/>
    <p:sldId id="274" r:id="rId1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FF0000"/>
    <a:srgbClr val="FF3300"/>
    <a:srgbClr val="682B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t-data\homedirs_mdw$\KLI\Food%20Valley\diagramm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t-data\homedirs_mdw$\KLI\Food%20Valley\diagramm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NGEN_NAS\School\Food%20Valley\diagramm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NGEN_NAS\School\Food%20Valley\diagramme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INGEN_NAS\School\Food%20Valley\diagramm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scatterChart>
        <c:scatterStyle val="smoothMarker"/>
        <c:ser>
          <c:idx val="0"/>
          <c:order val="0"/>
          <c:spPr>
            <a:ln>
              <a:noFill/>
            </a:ln>
          </c:spPr>
          <c:trendline>
            <c:spPr>
              <a:ln w="19050"/>
            </c:spPr>
            <c:trendlineType val="linear"/>
            <c:backward val="1"/>
          </c:trendline>
          <c:xVal>
            <c:numRef>
              <c:f>Blad1!$A$2:$A$6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</c:numCache>
            </c:numRef>
          </c:xVal>
          <c:yVal>
            <c:numRef>
              <c:f>Blad1!$C$2:$C$6</c:f>
              <c:numCache>
                <c:formatCode>0.0</c:formatCode>
                <c:ptCount val="5"/>
                <c:pt idx="0">
                  <c:v>11.81</c:v>
                </c:pt>
                <c:pt idx="1">
                  <c:v>21.62</c:v>
                </c:pt>
                <c:pt idx="2">
                  <c:v>51.050000000000004</c:v>
                </c:pt>
                <c:pt idx="3">
                  <c:v>100.10000000000001</c:v>
                </c:pt>
                <c:pt idx="4">
                  <c:v>198.20000000000002</c:v>
                </c:pt>
              </c:numCache>
            </c:numRef>
          </c:yVal>
          <c:smooth val="1"/>
        </c:ser>
        <c:dLbls/>
        <c:axId val="48300416"/>
        <c:axId val="48302336"/>
      </c:scatterChart>
      <c:valAx>
        <c:axId val="48300416"/>
        <c:scaling>
          <c:orientation val="minMax"/>
          <c:max val="2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 sz="1400" dirty="0"/>
                  <a:t>m (g)</a:t>
                </a:r>
              </a:p>
            </c:rich>
          </c:tx>
          <c:layout>
            <c:manualLayout>
              <c:xMode val="edge"/>
              <c:yMode val="edge"/>
              <c:x val="0.84157596721462913"/>
              <c:y val="0.93674912189243931"/>
            </c:manualLayout>
          </c:layout>
        </c:title>
        <c:numFmt formatCode="General" sourceLinked="1"/>
        <c:tickLblPos val="nextTo"/>
        <c:crossAx val="48302336"/>
        <c:crosses val="autoZero"/>
        <c:crossBetween val="midCat"/>
      </c:valAx>
      <c:valAx>
        <c:axId val="48302336"/>
        <c:scaling>
          <c:orientation val="minMax"/>
          <c:max val="200"/>
          <c:min val="0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NL" sz="1400" dirty="0" err="1"/>
                  <a:t>F</a:t>
                </a:r>
                <a:r>
                  <a:rPr lang="nl-NL" sz="1400" baseline="-25000" dirty="0" err="1"/>
                  <a:t>z</a:t>
                </a:r>
                <a:r>
                  <a:rPr lang="nl-NL" sz="1400" baseline="0" dirty="0"/>
                  <a:t> (</a:t>
                </a:r>
                <a:r>
                  <a:rPr lang="nl-NL" sz="1400" baseline="0" dirty="0" err="1"/>
                  <a:t>mN</a:t>
                </a:r>
                <a:r>
                  <a:rPr lang="nl-NL" sz="1400" baseline="0" dirty="0"/>
                  <a:t>)</a:t>
                </a:r>
                <a:endParaRPr lang="nl-NL" sz="1400" dirty="0"/>
              </a:p>
            </c:rich>
          </c:tx>
          <c:layout>
            <c:manualLayout>
              <c:xMode val="edge"/>
              <c:yMode val="edge"/>
              <c:x val="1.2004440205769898E-2"/>
              <c:y val="4.8745652192491447E-2"/>
            </c:manualLayout>
          </c:layout>
        </c:title>
        <c:numFmt formatCode="0" sourceLinked="0"/>
        <c:tickLblPos val="nextTo"/>
        <c:crossAx val="48300416"/>
        <c:crosses val="autoZero"/>
        <c:crossBetween val="midCat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backward val="1"/>
          </c:trendline>
          <c:xVal>
            <c:numRef>
              <c:f>Blad1!$A$2:$A$6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</c:numCache>
            </c:numRef>
          </c:xVal>
          <c:yVal>
            <c:numRef>
              <c:f>Blad1!$B$2:$B$6</c:f>
              <c:numCache>
                <c:formatCode>0.0</c:formatCode>
                <c:ptCount val="5"/>
                <c:pt idx="0">
                  <c:v>0.96891242171064451</c:v>
                </c:pt>
                <c:pt idx="1">
                  <c:v>1.9378248434212895</c:v>
                </c:pt>
                <c:pt idx="2">
                  <c:v>4.8445621085532249</c:v>
                </c:pt>
                <c:pt idx="3">
                  <c:v>9.6891242171064516</c:v>
                </c:pt>
                <c:pt idx="4">
                  <c:v>19.378248434212896</c:v>
                </c:pt>
              </c:numCache>
            </c:numRef>
          </c:yVal>
        </c:ser>
        <c:ser>
          <c:idx val="1"/>
          <c:order val="1"/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Blad1!$A$2:$A$6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</c:numCache>
            </c:numRef>
          </c:xVal>
          <c:yVal>
            <c:numRef>
              <c:f>Blad1!$D$2:$D$6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</c:numCache>
            </c:numRef>
          </c:yVal>
        </c:ser>
        <c:dLbls/>
        <c:axId val="48353664"/>
        <c:axId val="48355584"/>
      </c:scatterChart>
      <c:valAx>
        <c:axId val="48353664"/>
        <c:scaling>
          <c:orientation val="minMax"/>
          <c:max val="2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 sz="1400">
                    <a:latin typeface="Times New Roman" pitchFamily="18" charset="0"/>
                    <a:cs typeface="Times New Roman" pitchFamily="18" charset="0"/>
                  </a:rPr>
                  <a:t>m (g)</a:t>
                </a:r>
              </a:p>
            </c:rich>
          </c:tx>
          <c:layout/>
        </c:title>
        <c:numFmt formatCode="General" sourceLinked="1"/>
        <c:tickLblPos val="nextTo"/>
        <c:crossAx val="48355584"/>
        <c:crosses val="autoZero"/>
        <c:crossBetween val="midCat"/>
      </c:valAx>
      <c:valAx>
        <c:axId val="48355584"/>
        <c:scaling>
          <c:orientation val="minMax"/>
          <c:max val="20"/>
          <c:min val="0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NL" sz="140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nl-NL" sz="1400" baseline="-25000">
                    <a:latin typeface="Times New Roman" pitchFamily="18" charset="0"/>
                    <a:cs typeface="Times New Roman" pitchFamily="18" charset="0"/>
                  </a:rPr>
                  <a:t>ws</a:t>
                </a:r>
                <a:r>
                  <a:rPr lang="nl-NL" sz="1400" baseline="0">
                    <a:latin typeface="Times New Roman" pitchFamily="18" charset="0"/>
                    <a:cs typeface="Times New Roman" pitchFamily="18" charset="0"/>
                  </a:rPr>
                  <a:t> (g)</a:t>
                </a:r>
                <a:endParaRPr lang="nl-NL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5000000000000001E-2"/>
              <c:y val="6.6552930883639533E-2"/>
            </c:manualLayout>
          </c:layout>
        </c:title>
        <c:numFmt formatCode="0.0" sourceLinked="1"/>
        <c:tickLblPos val="nextTo"/>
        <c:crossAx val="48353664"/>
        <c:crosses val="autoZero"/>
        <c:crossBetween val="midCat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19050"/>
            </c:spPr>
            <c:trendlineType val="linear"/>
            <c:backward val="5200000"/>
            <c:intercept val="0"/>
          </c:trendline>
          <c:xVal>
            <c:numRef>
              <c:f>Blad1!$D$25:$D$30</c:f>
              <c:numCache>
                <c:formatCode>General</c:formatCode>
                <c:ptCount val="6"/>
                <c:pt idx="0">
                  <c:v>26306602.163949642</c:v>
                </c:pt>
                <c:pt idx="1">
                  <c:v>13153301.081974821</c:v>
                </c:pt>
                <c:pt idx="2">
                  <c:v>8768867.3879832141</c:v>
                </c:pt>
                <c:pt idx="3">
                  <c:v>6576650.5409874106</c:v>
                </c:pt>
                <c:pt idx="4">
                  <c:v>5261320.4327899283</c:v>
                </c:pt>
                <c:pt idx="5">
                  <c:v>4384433.6939916071</c:v>
                </c:pt>
              </c:numCache>
            </c:numRef>
          </c:xVal>
          <c:yVal>
            <c:numRef>
              <c:f>Blad1!$C$25:$C$30</c:f>
              <c:numCache>
                <c:formatCode>General</c:formatCode>
                <c:ptCount val="6"/>
                <c:pt idx="0">
                  <c:v>5.9</c:v>
                </c:pt>
                <c:pt idx="1">
                  <c:v>2.8</c:v>
                </c:pt>
                <c:pt idx="2">
                  <c:v>1.9</c:v>
                </c:pt>
                <c:pt idx="3">
                  <c:v>1.4</c:v>
                </c:pt>
                <c:pt idx="4">
                  <c:v>1.1000000000000001</c:v>
                </c:pt>
                <c:pt idx="5">
                  <c:v>0.94</c:v>
                </c:pt>
              </c:numCache>
            </c:numRef>
          </c:yVal>
        </c:ser>
        <c:axId val="76052352"/>
        <c:axId val="76169216"/>
      </c:scatterChart>
      <c:valAx>
        <c:axId val="76052352"/>
        <c:scaling>
          <c:orientation val="minMax"/>
          <c:max val="3000000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1/A ( m</a:t>
                </a:r>
                <a:r>
                  <a:rPr lang="nl-NL" baseline="30000"/>
                  <a:t>-2</a:t>
                </a:r>
                <a:r>
                  <a:rPr lang="nl-NL" baseline="0"/>
                  <a:t>)</a:t>
                </a:r>
              </a:p>
            </c:rich>
          </c:tx>
          <c:layout/>
        </c:title>
        <c:numFmt formatCode="0.0E+00" sourceLinked="0"/>
        <c:tickLblPos val="nextTo"/>
        <c:crossAx val="76169216"/>
        <c:crosses val="autoZero"/>
        <c:crossBetween val="midCat"/>
        <c:majorUnit val="5000000"/>
        <c:minorUnit val="1000000"/>
      </c:valAx>
      <c:valAx>
        <c:axId val="76169216"/>
        <c:scaling>
          <c:orientation val="minMax"/>
          <c:min val="0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NL" sz="1000" b="1" i="0" u="none" strike="noStrike" baseline="0"/>
                  <a:t>R (</a:t>
                </a:r>
                <a:r>
                  <a:rPr lang="el-GR" sz="1000" b="1" i="0" u="none" strike="noStrike" baseline="0"/>
                  <a:t>Ω</a:t>
                </a:r>
                <a:r>
                  <a:rPr lang="nl-NL" sz="1000" b="1" i="0" u="none" strike="noStrike" baseline="0"/>
                  <a:t>)</a:t>
                </a:r>
                <a:endParaRPr lang="nl-NL"/>
              </a:p>
            </c:rich>
          </c:tx>
          <c:layout>
            <c:manualLayout>
              <c:xMode val="edge"/>
              <c:yMode val="edge"/>
              <c:x val="2.4464831804281339E-2"/>
              <c:y val="7.8096680222664541E-2"/>
            </c:manualLayout>
          </c:layout>
        </c:title>
        <c:numFmt formatCode="General" sourceLinked="1"/>
        <c:tickLblPos val="nextTo"/>
        <c:crossAx val="76052352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19050">
                <a:solidFill>
                  <a:schemeClr val="tx1"/>
                </a:solidFill>
              </a:ln>
            </c:spPr>
            <c:trendlineType val="power"/>
          </c:trendline>
          <c:xVal>
            <c:numRef>
              <c:f>Blad1!$A$25:$A$30</c:f>
              <c:numCache>
                <c:formatCode>0.000</c:formatCode>
                <c:ptCount val="6"/>
                <c:pt idx="0">
                  <c:v>3.8013271108436497E-2</c:v>
                </c:pt>
                <c:pt idx="1">
                  <c:v>7.6026542216872994E-2</c:v>
                </c:pt>
                <c:pt idx="2">
                  <c:v>0.11403981332530949</c:v>
                </c:pt>
                <c:pt idx="3">
                  <c:v>0.15205308443374599</c:v>
                </c:pt>
                <c:pt idx="4">
                  <c:v>0.19006635554218249</c:v>
                </c:pt>
                <c:pt idx="5">
                  <c:v>0.22807962665061898</c:v>
                </c:pt>
              </c:numCache>
            </c:numRef>
          </c:xVal>
          <c:yVal>
            <c:numRef>
              <c:f>Blad1!$C$25:$C$30</c:f>
              <c:numCache>
                <c:formatCode>General</c:formatCode>
                <c:ptCount val="6"/>
                <c:pt idx="0">
                  <c:v>5.9</c:v>
                </c:pt>
                <c:pt idx="1">
                  <c:v>2.8</c:v>
                </c:pt>
                <c:pt idx="2">
                  <c:v>1.9</c:v>
                </c:pt>
                <c:pt idx="3">
                  <c:v>1.4</c:v>
                </c:pt>
                <c:pt idx="4">
                  <c:v>1.1000000000000001</c:v>
                </c:pt>
                <c:pt idx="5">
                  <c:v>0.94</c:v>
                </c:pt>
              </c:numCache>
            </c:numRef>
          </c:yVal>
          <c:smooth val="1"/>
        </c:ser>
        <c:axId val="49259264"/>
        <c:axId val="49529216"/>
      </c:scatterChart>
      <c:valAx>
        <c:axId val="4925926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A</a:t>
                </a:r>
                <a:r>
                  <a:rPr lang="nl-NL" baseline="0"/>
                  <a:t> (·10</a:t>
                </a:r>
                <a:r>
                  <a:rPr lang="nl-NL" baseline="30000"/>
                  <a:t>-6</a:t>
                </a:r>
                <a:r>
                  <a:rPr lang="nl-NL" baseline="0"/>
                  <a:t> m</a:t>
                </a:r>
                <a:r>
                  <a:rPr lang="nl-NL" baseline="30000"/>
                  <a:t>2</a:t>
                </a:r>
                <a:r>
                  <a:rPr lang="nl-NL" baseline="0"/>
                  <a:t> )</a:t>
                </a:r>
                <a:endParaRPr lang="nl-NL"/>
              </a:p>
            </c:rich>
          </c:tx>
          <c:layout/>
        </c:title>
        <c:numFmt formatCode="0.000" sourceLinked="1"/>
        <c:tickLblPos val="nextTo"/>
        <c:crossAx val="49529216"/>
        <c:crosses val="autoZero"/>
        <c:crossBetween val="midCat"/>
      </c:valAx>
      <c:valAx>
        <c:axId val="49529216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NL"/>
                  <a:t>R (</a:t>
                </a:r>
                <a:r>
                  <a:rPr lang="el-GR"/>
                  <a:t>Ω</a:t>
                </a:r>
                <a:r>
                  <a:rPr lang="nl-NL"/>
                  <a:t>)</a:t>
                </a:r>
              </a:p>
            </c:rich>
          </c:tx>
          <c:layout>
            <c:manualLayout>
              <c:xMode val="edge"/>
              <c:yMode val="edge"/>
              <c:x val="2.2222222222222233E-2"/>
              <c:y val="9.1761081948089865E-2"/>
            </c:manualLayout>
          </c:layout>
        </c:title>
        <c:numFmt formatCode="General" sourceLinked="1"/>
        <c:tickLblPos val="nextTo"/>
        <c:crossAx val="4925926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19050"/>
            </c:spPr>
            <c:trendlineType val="linear"/>
            <c:backward val="5200000"/>
            <c:intercept val="0"/>
          </c:trendline>
          <c:errBars>
            <c:errDir val="y"/>
            <c:errBarType val="both"/>
            <c:errValType val="fixedVal"/>
            <c:val val="0.1"/>
          </c:errBars>
          <c:errBars>
            <c:errDir val="x"/>
            <c:errBarType val="both"/>
            <c:errValType val="percentage"/>
            <c:val val="18"/>
          </c:errBars>
          <c:xVal>
            <c:numRef>
              <c:f>Blad1!$D$25:$D$30</c:f>
              <c:numCache>
                <c:formatCode>General</c:formatCode>
                <c:ptCount val="6"/>
                <c:pt idx="0">
                  <c:v>26306602.163949642</c:v>
                </c:pt>
                <c:pt idx="1">
                  <c:v>13153301.081974821</c:v>
                </c:pt>
                <c:pt idx="2">
                  <c:v>8768867.3879832141</c:v>
                </c:pt>
                <c:pt idx="3">
                  <c:v>6576650.5409874106</c:v>
                </c:pt>
                <c:pt idx="4">
                  <c:v>5261320.4327899283</c:v>
                </c:pt>
                <c:pt idx="5">
                  <c:v>4384433.6939916071</c:v>
                </c:pt>
              </c:numCache>
            </c:numRef>
          </c:xVal>
          <c:yVal>
            <c:numRef>
              <c:f>Blad1!$C$25:$C$30</c:f>
              <c:numCache>
                <c:formatCode>General</c:formatCode>
                <c:ptCount val="6"/>
                <c:pt idx="0">
                  <c:v>5.9</c:v>
                </c:pt>
                <c:pt idx="1">
                  <c:v>2.8</c:v>
                </c:pt>
                <c:pt idx="2">
                  <c:v>1.9</c:v>
                </c:pt>
                <c:pt idx="3">
                  <c:v>1.4</c:v>
                </c:pt>
                <c:pt idx="4">
                  <c:v>1.1000000000000001</c:v>
                </c:pt>
                <c:pt idx="5">
                  <c:v>0.94</c:v>
                </c:pt>
              </c:numCache>
            </c:numRef>
          </c:yVal>
        </c:ser>
        <c:axId val="69072000"/>
        <c:axId val="76036352"/>
      </c:scatterChart>
      <c:valAx>
        <c:axId val="69072000"/>
        <c:scaling>
          <c:orientation val="minMax"/>
          <c:max val="3200000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1/A ( m</a:t>
                </a:r>
                <a:r>
                  <a:rPr lang="nl-NL" baseline="30000"/>
                  <a:t>-2</a:t>
                </a:r>
                <a:r>
                  <a:rPr lang="nl-NL" baseline="0"/>
                  <a:t>)</a:t>
                </a:r>
              </a:p>
            </c:rich>
          </c:tx>
          <c:layout>
            <c:manualLayout>
              <c:xMode val="edge"/>
              <c:yMode val="edge"/>
              <c:x val="0.82844104217288461"/>
              <c:y val="0.93703605582285732"/>
            </c:manualLayout>
          </c:layout>
        </c:title>
        <c:numFmt formatCode="0.0E+00" sourceLinked="0"/>
        <c:tickLblPos val="nextTo"/>
        <c:crossAx val="76036352"/>
        <c:crosses val="autoZero"/>
        <c:crossBetween val="midCat"/>
        <c:majorUnit val="5000000"/>
        <c:minorUnit val="1000000"/>
      </c:valAx>
      <c:valAx>
        <c:axId val="76036352"/>
        <c:scaling>
          <c:orientation val="minMax"/>
          <c:min val="0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NL" sz="1000" b="1" i="0" u="none" strike="noStrike" baseline="0"/>
                  <a:t>R (</a:t>
                </a:r>
                <a:r>
                  <a:rPr lang="el-GR" sz="1000" b="1" i="0" u="none" strike="noStrike" baseline="0"/>
                  <a:t>Ω</a:t>
                </a:r>
                <a:r>
                  <a:rPr lang="nl-NL" sz="1000" b="1" i="0" u="none" strike="noStrike" baseline="0"/>
                  <a:t>)</a:t>
                </a:r>
                <a:endParaRPr lang="nl-NL"/>
              </a:p>
            </c:rich>
          </c:tx>
          <c:layout>
            <c:manualLayout>
              <c:xMode val="edge"/>
              <c:yMode val="edge"/>
              <c:x val="2.4464831804281339E-2"/>
              <c:y val="7.8096680222664513E-2"/>
            </c:manualLayout>
          </c:layout>
        </c:title>
        <c:numFmt formatCode="General" sourceLinked="1"/>
        <c:tickLblPos val="nextTo"/>
        <c:crossAx val="69072000"/>
        <c:crosses val="autoZero"/>
        <c:crossBetween val="midCat"/>
      </c:valAx>
    </c:plotArea>
    <c:plotVisOnly val="1"/>
  </c:chart>
  <c:spPr>
    <a:ln>
      <a:noFill/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0.12026</cdr:x>
      <cdr:y>0.04615</cdr:y>
    </cdr:from>
    <cdr:to>
      <cdr:x>0.78839</cdr:x>
      <cdr:y>0.87692</cdr:y>
    </cdr:to>
    <cdr:sp macro="" textlink="">
      <cdr:nvSpPr>
        <cdr:cNvPr id="3" name="Rechte verbindingslijn 2"/>
        <cdr:cNvSpPr/>
      </cdr:nvSpPr>
      <cdr:spPr>
        <a:xfrm xmlns:a="http://schemas.openxmlformats.org/drawingml/2006/main" flipV="1">
          <a:off x="648072" y="216024"/>
          <a:ext cx="3600400" cy="388843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0.12026</cdr:x>
      <cdr:y>0.15385</cdr:y>
    </cdr:from>
    <cdr:to>
      <cdr:x>0.93537</cdr:x>
      <cdr:y>0.87692</cdr:y>
    </cdr:to>
    <cdr:sp macro="" textlink="">
      <cdr:nvSpPr>
        <cdr:cNvPr id="5" name="Rechte verbindingslijn 4"/>
        <cdr:cNvSpPr/>
      </cdr:nvSpPr>
      <cdr:spPr>
        <a:xfrm xmlns:a="http://schemas.openxmlformats.org/drawingml/2006/main" flipH="1">
          <a:off x="648072" y="720080"/>
          <a:ext cx="4392488" cy="338437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D5671-23BC-4423-A58B-0D96488A9E79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BA38-B3D7-4629-A8CB-C8B8642852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756663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5D154-D985-4637-9632-1DD2CB0A38CE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C22B-86CC-47E2-ADC0-34AB8EADACC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0908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C22B-86CC-47E2-ADC0-34AB8EADACC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3BCF-FB02-41EB-8596-7AFEFF27B525}" type="datetimeFigureOut">
              <a:rPr lang="nl-NL" smtClean="0"/>
              <a:pPr/>
              <a:t>12-9-2014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539552" y="2132856"/>
            <a:ext cx="43924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400" dirty="0">
                <a:solidFill>
                  <a:prstClr val="black"/>
                </a:solidFill>
                <a:ea typeface="+mj-ea"/>
                <a:cs typeface="+mj-cs"/>
              </a:rPr>
              <a:t>Nauwkeurigheid bij Practica</a:t>
            </a:r>
            <a:endParaRPr lang="nl-NL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Practicum: Soortelijke weerstand </a:t>
            </a:r>
            <a:r>
              <a:rPr lang="nl-NL" dirty="0" smtClean="0"/>
              <a:t>van een draad.</a:t>
            </a:r>
          </a:p>
          <a:p>
            <a:pPr>
              <a:buNone/>
            </a:pPr>
            <a:r>
              <a:rPr lang="nl-NL" dirty="0" smtClean="0"/>
              <a:t>-	Meten weerstand als functie van </a:t>
            </a:r>
            <a:r>
              <a:rPr lang="nl-NL" dirty="0" smtClean="0"/>
              <a:t>dwarsdoorsnede.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Meten weerstand als functie van de lengte.</a:t>
            </a:r>
          </a:p>
          <a:p>
            <a:pPr>
              <a:buFontTx/>
              <a:buChar char="-"/>
            </a:pPr>
            <a:r>
              <a:rPr lang="nl-NL" dirty="0" smtClean="0"/>
              <a:t>Vergelijken onderling en met </a:t>
            </a:r>
            <a:r>
              <a:rPr lang="nl-NL" dirty="0" err="1" smtClean="0"/>
              <a:t>Binas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smtClean="0"/>
              <a:t>Meetinstrumenten: meetlint, schuifmaat, digitale stroommeter, analoge spanningsmeter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85205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i="1" dirty="0" smtClean="0"/>
              <a:t>d</a:t>
            </a:r>
            <a:r>
              <a:rPr lang="nl-NL" dirty="0" smtClean="0"/>
              <a:t> = 0,25 mm ± 0,05 mm  →</a:t>
            </a:r>
          </a:p>
          <a:p>
            <a:pPr>
              <a:buNone/>
            </a:pPr>
            <a:r>
              <a:rPr lang="nl-NL" dirty="0" smtClean="0"/>
              <a:t>Gemiddelde van 5 metingen</a:t>
            </a:r>
          </a:p>
          <a:p>
            <a:pPr>
              <a:buNone/>
            </a:pPr>
            <a:r>
              <a:rPr lang="nl-NL" dirty="0" smtClean="0"/>
              <a:t> </a:t>
            </a:r>
            <a:r>
              <a:rPr lang="nl-NL" i="1" dirty="0" smtClean="0"/>
              <a:t>d</a:t>
            </a:r>
            <a:r>
              <a:rPr lang="nl-NL" dirty="0" smtClean="0"/>
              <a:t> = </a:t>
            </a:r>
            <a:r>
              <a:rPr lang="nl-NL" dirty="0" smtClean="0"/>
              <a:t>0,22 </a:t>
            </a:r>
            <a:r>
              <a:rPr lang="nl-NL" dirty="0" smtClean="0"/>
              <a:t>mm ± </a:t>
            </a:r>
            <a:r>
              <a:rPr lang="nl-NL" dirty="0" smtClean="0"/>
              <a:t>0,02 mm </a:t>
            </a:r>
            <a:r>
              <a:rPr lang="nl-NL" dirty="0" smtClean="0"/>
              <a:t>→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A = ¼ </a:t>
            </a:r>
            <a:r>
              <a:rPr lang="el-GR" dirty="0" smtClean="0"/>
              <a:t>π</a:t>
            </a:r>
            <a:r>
              <a:rPr lang="nl-NL" dirty="0" smtClean="0"/>
              <a:t> </a:t>
            </a:r>
            <a:r>
              <a:rPr lang="nl-NL" i="1" dirty="0" smtClean="0"/>
              <a:t>d</a:t>
            </a:r>
            <a:r>
              <a:rPr lang="nl-NL" baseline="30000" dirty="0" smtClean="0"/>
              <a:t>2 </a:t>
            </a:r>
            <a:r>
              <a:rPr lang="nl-NL" dirty="0" smtClean="0"/>
              <a:t>→</a:t>
            </a:r>
          </a:p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nl-NL" dirty="0" smtClean="0"/>
              <a:t> </a:t>
            </a:r>
            <a:r>
              <a:rPr lang="nl-NL" dirty="0" smtClean="0"/>
              <a:t>= </a:t>
            </a:r>
            <a:r>
              <a:rPr lang="nl-NL" dirty="0" smtClean="0"/>
              <a:t>40 cm </a:t>
            </a:r>
            <a:r>
              <a:rPr lang="nl-NL" dirty="0" smtClean="0"/>
              <a:t>± 1</a:t>
            </a:r>
            <a:r>
              <a:rPr lang="nl-NL" dirty="0" smtClean="0"/>
              <a:t> cm 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59375" y="1412875"/>
          <a:ext cx="1690688" cy="936625"/>
        </p:xfrm>
        <a:graphic>
          <a:graphicData uri="http://schemas.openxmlformats.org/presentationml/2006/ole">
            <p:oleObj spid="_x0000_s1026" name="Vergelijking" r:id="rId3" imgW="71100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86075" y="3789363"/>
          <a:ext cx="1660525" cy="936625"/>
        </p:xfrm>
        <a:graphic>
          <a:graphicData uri="http://schemas.openxmlformats.org/presentationml/2006/ole">
            <p:oleObj spid="_x0000_s1027" name="Vergelijking" r:id="rId4" imgW="6984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19713" y="2636838"/>
          <a:ext cx="1509712" cy="936625"/>
        </p:xfrm>
        <a:graphic>
          <a:graphicData uri="http://schemas.openxmlformats.org/presentationml/2006/ole">
            <p:oleObj spid="_x0000_s1028" name="Vergelijking" r:id="rId5" imgW="63468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1517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Resultaten</a:t>
            </a:r>
            <a:endParaRPr lang="nl-NL" dirty="0"/>
          </a:p>
        </p:txBody>
      </p:sp>
      <p:graphicFrame>
        <p:nvGraphicFramePr>
          <p:cNvPr id="4" name="Grafiek 3"/>
          <p:cNvGraphicFramePr/>
          <p:nvPr/>
        </p:nvGraphicFramePr>
        <p:xfrm>
          <a:off x="4788024" y="2132856"/>
          <a:ext cx="4152900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/>
          <p:cNvGraphicFramePr/>
          <p:nvPr/>
        </p:nvGraphicFramePr>
        <p:xfrm>
          <a:off x="1115616" y="3284984"/>
          <a:ext cx="350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899592" y="1772816"/>
          <a:ext cx="1930400" cy="1371600"/>
        </p:xfrm>
        <a:graphic>
          <a:graphicData uri="http://schemas.openxmlformats.org/drawingml/2006/table">
            <a:tbl>
              <a:tblPr/>
              <a:tblGrid>
                <a:gridCol w="609600"/>
                <a:gridCol w="711200"/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(mm</a:t>
                      </a:r>
                      <a:r>
                        <a:rPr lang="nl-NL" sz="1100" b="0" i="0" u="none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 (A)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R(ohm)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921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75" indent="-1793875">
              <a:buNone/>
            </a:pPr>
            <a:r>
              <a:rPr lang="nl-NL" dirty="0" smtClean="0"/>
              <a:t>Aflezen :	1/A = 2,5·10</a:t>
            </a:r>
            <a:r>
              <a:rPr lang="nl-NL" baseline="30000" dirty="0" smtClean="0"/>
              <a:t>7</a:t>
            </a:r>
            <a:r>
              <a:rPr lang="nl-NL" dirty="0" smtClean="0"/>
              <a:t> m</a:t>
            </a:r>
            <a:r>
              <a:rPr lang="nl-NL" baseline="30000" dirty="0" smtClean="0"/>
              <a:t>-2</a:t>
            </a:r>
          </a:p>
          <a:p>
            <a:pPr marL="1793875" indent="-1793875">
              <a:buNone/>
            </a:pPr>
            <a:r>
              <a:rPr lang="nl-NL" baseline="30000" dirty="0" smtClean="0"/>
              <a:t>	</a:t>
            </a:r>
            <a:r>
              <a:rPr lang="nl-NL" dirty="0" smtClean="0"/>
              <a:t>R = 5,5 </a:t>
            </a:r>
            <a:r>
              <a:rPr lang="el-GR" dirty="0" smtClean="0"/>
              <a:t>Ω</a:t>
            </a:r>
            <a:r>
              <a:rPr lang="nl-NL" dirty="0" smtClean="0"/>
              <a:t>	</a:t>
            </a:r>
          </a:p>
          <a:p>
            <a:pPr marL="1793875" indent="-1793875">
              <a:buNone/>
            </a:pPr>
            <a:endParaRPr lang="nl-NL" dirty="0" smtClean="0"/>
          </a:p>
          <a:p>
            <a:pPr marL="1793875" indent="-1793875">
              <a:buNone/>
            </a:pPr>
            <a:r>
              <a:rPr lang="nl-NL" dirty="0" smtClean="0"/>
              <a:t>Uitkomst	</a:t>
            </a:r>
            <a:r>
              <a:rPr lang="el-GR" i="1" dirty="0" smtClean="0"/>
              <a:t>ρ</a:t>
            </a:r>
            <a:r>
              <a:rPr lang="nl-NL" dirty="0" smtClean="0"/>
              <a:t> = 0,55·10</a:t>
            </a:r>
            <a:r>
              <a:rPr lang="nl-NL" baseline="30000" dirty="0" smtClean="0"/>
              <a:t>-6</a:t>
            </a:r>
            <a:r>
              <a:rPr lang="nl-NL" dirty="0" smtClean="0"/>
              <a:t> </a:t>
            </a:r>
            <a:r>
              <a:rPr lang="el-GR" dirty="0" smtClean="0"/>
              <a:t>Ω</a:t>
            </a:r>
            <a:r>
              <a:rPr lang="nl-NL" dirty="0" smtClean="0"/>
              <a:t>m</a:t>
            </a:r>
          </a:p>
          <a:p>
            <a:pPr marL="1793875" indent="-1793875">
              <a:buNone/>
            </a:pPr>
            <a:r>
              <a:rPr lang="nl-NL" dirty="0" err="1" smtClean="0"/>
              <a:t>Binas</a:t>
            </a:r>
            <a:r>
              <a:rPr lang="nl-NL" dirty="0" smtClean="0"/>
              <a:t>:	</a:t>
            </a:r>
            <a:r>
              <a:rPr lang="el-GR" i="1" dirty="0" smtClean="0"/>
              <a:t>ρ</a:t>
            </a:r>
            <a:r>
              <a:rPr lang="nl-NL" dirty="0" smtClean="0"/>
              <a:t> </a:t>
            </a:r>
            <a:r>
              <a:rPr lang="nl-NL" dirty="0" smtClean="0"/>
              <a:t>= </a:t>
            </a:r>
            <a:r>
              <a:rPr lang="nl-NL" dirty="0" smtClean="0"/>
              <a:t>0,45·10</a:t>
            </a:r>
            <a:r>
              <a:rPr lang="nl-NL" baseline="30000" dirty="0" smtClean="0"/>
              <a:t>-</a:t>
            </a:r>
            <a:r>
              <a:rPr lang="nl-NL" baseline="30000" dirty="0" smtClean="0"/>
              <a:t>6</a:t>
            </a:r>
            <a:r>
              <a:rPr lang="nl-NL" dirty="0" smtClean="0"/>
              <a:t> </a:t>
            </a:r>
            <a:r>
              <a:rPr lang="el-GR" dirty="0" smtClean="0"/>
              <a:t>Ω</a:t>
            </a:r>
            <a:r>
              <a:rPr lang="nl-NL" dirty="0" smtClean="0"/>
              <a:t>m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75409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Bespreking:</a:t>
            </a:r>
          </a:p>
          <a:p>
            <a:pPr>
              <a:buNone/>
            </a:pPr>
            <a:r>
              <a:rPr lang="nl-NL" dirty="0" smtClean="0"/>
              <a:t>- met foutbalken</a:t>
            </a:r>
          </a:p>
          <a:p>
            <a:pPr marL="1793875" indent="-1793875">
              <a:buNone/>
            </a:pPr>
            <a:r>
              <a:rPr lang="el-GR" i="1" dirty="0" smtClean="0"/>
              <a:t>ρ</a:t>
            </a:r>
            <a:r>
              <a:rPr lang="nl-NL" i="1" baseline="-25000" dirty="0" smtClean="0"/>
              <a:t>min</a:t>
            </a:r>
            <a:r>
              <a:rPr lang="nl-NL" dirty="0" smtClean="0"/>
              <a:t> </a:t>
            </a:r>
            <a:r>
              <a:rPr lang="nl-NL" dirty="0" smtClean="0"/>
              <a:t>= </a:t>
            </a:r>
            <a:r>
              <a:rPr lang="nl-NL" dirty="0" smtClean="0"/>
              <a:t>0,47·10</a:t>
            </a:r>
            <a:r>
              <a:rPr lang="nl-NL" baseline="30000" dirty="0" smtClean="0"/>
              <a:t>-6</a:t>
            </a:r>
            <a:r>
              <a:rPr lang="nl-NL" dirty="0" smtClean="0"/>
              <a:t> </a:t>
            </a:r>
            <a:r>
              <a:rPr lang="el-GR" dirty="0" smtClean="0"/>
              <a:t>Ω</a:t>
            </a:r>
            <a:r>
              <a:rPr lang="nl-NL" dirty="0" smtClean="0"/>
              <a:t>m</a:t>
            </a:r>
          </a:p>
          <a:p>
            <a:pPr marL="1793875" indent="-1793875">
              <a:buNone/>
            </a:pPr>
            <a:r>
              <a:rPr lang="el-GR" i="1" dirty="0" smtClean="0"/>
              <a:t>ρ</a:t>
            </a:r>
            <a:r>
              <a:rPr lang="nl-NL" i="1" baseline="-25000" dirty="0" err="1" smtClean="0"/>
              <a:t>max</a:t>
            </a:r>
            <a:r>
              <a:rPr lang="nl-NL" dirty="0" smtClean="0"/>
              <a:t> </a:t>
            </a:r>
            <a:r>
              <a:rPr lang="nl-NL" dirty="0" smtClean="0"/>
              <a:t>= </a:t>
            </a:r>
            <a:r>
              <a:rPr lang="nl-NL" dirty="0" smtClean="0"/>
              <a:t>0,65·10</a:t>
            </a:r>
            <a:r>
              <a:rPr lang="nl-NL" baseline="30000" dirty="0" smtClean="0"/>
              <a:t>-6</a:t>
            </a:r>
            <a:r>
              <a:rPr lang="nl-NL" dirty="0" smtClean="0"/>
              <a:t> </a:t>
            </a:r>
            <a:r>
              <a:rPr lang="el-GR" dirty="0" smtClean="0"/>
              <a:t>Ω</a:t>
            </a:r>
            <a:r>
              <a:rPr lang="nl-NL" dirty="0" smtClean="0"/>
              <a:t>m</a:t>
            </a:r>
          </a:p>
          <a:p>
            <a:pPr marL="1793875" indent="-1793875"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graphicFrame>
        <p:nvGraphicFramePr>
          <p:cNvPr id="4" name="Grafiek 3"/>
          <p:cNvGraphicFramePr/>
          <p:nvPr/>
        </p:nvGraphicFramePr>
        <p:xfrm>
          <a:off x="3419872" y="1484784"/>
          <a:ext cx="538881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00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58988" indent="-2058988">
              <a:buNone/>
            </a:pPr>
            <a:r>
              <a:rPr lang="nl-NL" dirty="0" smtClean="0"/>
              <a:t>Bespreking:	De gemeten waarde komt niet overeen met de theoretische waarde.</a:t>
            </a:r>
            <a:r>
              <a:rPr lang="nl-NL" dirty="0" smtClean="0"/>
              <a:t> </a:t>
            </a:r>
          </a:p>
          <a:p>
            <a:pPr marL="2058988" indent="-2058988">
              <a:buNone/>
            </a:pPr>
            <a:r>
              <a:rPr lang="nl-NL" dirty="0" smtClean="0"/>
              <a:t>	De proef is niet betrouwbaar, want er is een grote relatieve onnauwkeurigheid (18 %).</a:t>
            </a:r>
          </a:p>
          <a:p>
            <a:pPr marL="2058988" indent="-2058988">
              <a:buNone/>
            </a:pPr>
            <a:r>
              <a:rPr lang="nl-NL" dirty="0" smtClean="0"/>
              <a:t>	</a:t>
            </a:r>
            <a:r>
              <a:rPr lang="nl-NL" dirty="0" smtClean="0"/>
              <a:t>De validiteit van de proef kan niet vastgesteld worden door de grootte van de relatieve onnauwkeurigheid.</a:t>
            </a:r>
          </a:p>
        </p:txBody>
      </p:sp>
    </p:spTree>
    <p:extLst>
      <p:ext uri="{BB962C8B-B14F-4D97-AF65-F5344CB8AC3E}">
        <p14:creationId xmlns:p14="http://schemas.microsoft.com/office/powerpoint/2010/main" xmlns="" val="4230648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75" indent="-1793875">
              <a:buNone/>
            </a:pPr>
            <a:r>
              <a:rPr lang="nl-NL" dirty="0" smtClean="0"/>
              <a:t>Conclusie: de gemeten waarde komt niet overeen met de theoretische waarde.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20970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Koert van der Lingen</a:t>
            </a:r>
          </a:p>
          <a:p>
            <a:pPr>
              <a:buNone/>
            </a:pPr>
            <a:r>
              <a:rPr lang="nl-NL" dirty="0"/>
              <a:t>Docent sinds 1996</a:t>
            </a:r>
          </a:p>
          <a:p>
            <a:pPr>
              <a:buNone/>
            </a:pPr>
            <a:r>
              <a:rPr lang="nl-NL" dirty="0"/>
              <a:t>Werkzaam op Het Streek te </a:t>
            </a:r>
            <a:r>
              <a:rPr lang="nl-NL" dirty="0" smtClean="0"/>
              <a:t>Ede sinds 2006</a:t>
            </a:r>
            <a:endParaRPr lang="nl-NL" dirty="0"/>
          </a:p>
          <a:p>
            <a:pPr>
              <a:buNone/>
            </a:pPr>
            <a:r>
              <a:rPr lang="nl-NL" dirty="0" smtClean="0"/>
              <a:t>Auteur </a:t>
            </a:r>
            <a:r>
              <a:rPr lang="nl-NL" dirty="0"/>
              <a:t>Systematische Natuurkunde </a:t>
            </a:r>
            <a:r>
              <a:rPr lang="nl-NL" dirty="0" smtClean="0"/>
              <a:t>2003 - 2012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Examenprogramma (Na, </a:t>
            </a:r>
            <a:r>
              <a:rPr lang="nl-NL" dirty="0" err="1" smtClean="0"/>
              <a:t>Sk</a:t>
            </a:r>
            <a:r>
              <a:rPr lang="nl-NL" dirty="0" smtClean="0"/>
              <a:t>, Bi)</a:t>
            </a:r>
          </a:p>
          <a:p>
            <a:pPr>
              <a:buNone/>
            </a:pPr>
            <a:endParaRPr lang="nl-NL" dirty="0" smtClean="0"/>
          </a:p>
          <a:p>
            <a:pPr marL="892175" indent="-892175">
              <a:buNone/>
            </a:pPr>
            <a:r>
              <a:rPr lang="nl-NL" sz="3100" dirty="0"/>
              <a:t>A5.9	De kandidaat kan gebruik makend </a:t>
            </a:r>
            <a:r>
              <a:rPr lang="nl-NL" sz="3100" dirty="0" smtClean="0"/>
              <a:t>van </a:t>
            </a:r>
            <a:r>
              <a:rPr lang="nl-NL" sz="3100" dirty="0"/>
              <a:t>consistente redeneringen en relevante rekenkundige en wiskundige vaardigheden de uitvoering van een onderzoek en de conclusies evalueren, gebruik makend van de begrippen </a:t>
            </a:r>
            <a:r>
              <a:rPr lang="nl-NL" sz="3100" b="1" dirty="0"/>
              <a:t>validiteit</a:t>
            </a:r>
            <a:r>
              <a:rPr lang="nl-NL" sz="3100" dirty="0"/>
              <a:t>, </a:t>
            </a:r>
            <a:r>
              <a:rPr lang="nl-NL" sz="3100" b="1" dirty="0"/>
              <a:t>nauwkeurigheid</a:t>
            </a:r>
            <a:r>
              <a:rPr lang="nl-NL" sz="3100" dirty="0"/>
              <a:t>, </a:t>
            </a:r>
            <a:r>
              <a:rPr lang="nl-NL" sz="3100" b="1" dirty="0"/>
              <a:t>reproduceerbaarheid</a:t>
            </a:r>
            <a:r>
              <a:rPr lang="nl-NL" sz="3100" dirty="0"/>
              <a:t> en </a:t>
            </a:r>
            <a:r>
              <a:rPr lang="nl-NL" sz="3100" b="1" dirty="0"/>
              <a:t>betrouwbaarheid</a:t>
            </a:r>
            <a:r>
              <a:rPr lang="nl-NL" sz="31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0999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93875" indent="-1793875">
              <a:buNone/>
            </a:pPr>
            <a:r>
              <a:rPr lang="nl-NL" b="1" dirty="0" smtClean="0"/>
              <a:t>Validiteit</a:t>
            </a:r>
            <a:r>
              <a:rPr lang="nl-NL" dirty="0" smtClean="0"/>
              <a:t>:	de </a:t>
            </a:r>
            <a:r>
              <a:rPr lang="nl-NL" dirty="0"/>
              <a:t>mate waarin de test meet wat het beoogt te </a:t>
            </a:r>
            <a:r>
              <a:rPr lang="nl-NL" dirty="0" smtClean="0"/>
              <a:t>meten</a:t>
            </a:r>
          </a:p>
          <a:p>
            <a:pPr marL="1793875" indent="-1793875">
              <a:buNone/>
            </a:pPr>
            <a:r>
              <a:rPr lang="nl-NL" dirty="0" smtClean="0"/>
              <a:t>De systematische afwijking is klein.</a:t>
            </a:r>
          </a:p>
          <a:p>
            <a:pPr marL="1793875" indent="-1793875">
              <a:buNone/>
            </a:pPr>
            <a:endParaRPr lang="nl-NL" sz="2000" dirty="0"/>
          </a:p>
          <a:p>
            <a:pPr marL="3235325" indent="-3235325">
              <a:buNone/>
            </a:pPr>
            <a:r>
              <a:rPr lang="nl-NL" b="1" dirty="0" smtClean="0"/>
              <a:t>Betrouwbaarheid</a:t>
            </a:r>
            <a:r>
              <a:rPr lang="nl-NL" dirty="0" smtClean="0"/>
              <a:t>:	indien </a:t>
            </a:r>
            <a:r>
              <a:rPr lang="nl-NL" dirty="0"/>
              <a:t>deze test </a:t>
            </a:r>
            <a:r>
              <a:rPr lang="nl-NL" dirty="0" smtClean="0"/>
              <a:t>bij herhaling dezelfde uitkomst geeft.</a:t>
            </a:r>
          </a:p>
          <a:p>
            <a:pPr marL="3235325" indent="-3235325">
              <a:buNone/>
            </a:pPr>
            <a:r>
              <a:rPr lang="nl-NL" dirty="0" smtClean="0"/>
              <a:t>De toevallige afwijking is klein.</a:t>
            </a:r>
          </a:p>
          <a:p>
            <a:pPr marL="3235325" indent="-3235325">
              <a:buNone/>
            </a:pPr>
            <a:endParaRPr lang="nl-NL" sz="2400" i="1" dirty="0" smtClean="0"/>
          </a:p>
          <a:p>
            <a:pPr marL="3235325" indent="-3235325">
              <a:buNone/>
            </a:pPr>
            <a:r>
              <a:rPr lang="nl-NL" sz="2400" i="1" dirty="0" smtClean="0"/>
              <a:t>Didactisch: </a:t>
            </a:r>
            <a:r>
              <a:rPr lang="nl-NL" sz="2400" dirty="0" smtClean="0"/>
              <a:t>afwijking </a:t>
            </a:r>
            <a:r>
              <a:rPr lang="nl-NL" sz="2400" i="1" dirty="0" smtClean="0"/>
              <a:t>of</a:t>
            </a:r>
            <a:r>
              <a:rPr lang="nl-NL" sz="2400" dirty="0" smtClean="0"/>
              <a:t> onzekerheid</a:t>
            </a:r>
            <a:r>
              <a:rPr lang="nl-NL" sz="2400" i="1" dirty="0" smtClean="0"/>
              <a:t> i.p.v. </a:t>
            </a:r>
            <a:r>
              <a:rPr lang="nl-NL" sz="2400" dirty="0" smtClean="0"/>
              <a:t>fout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="" val="9579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Wat beogen wij bij Natuurkunde op Het Streek?</a:t>
            </a:r>
          </a:p>
          <a:p>
            <a:pPr>
              <a:buFontTx/>
              <a:buChar char="-"/>
            </a:pPr>
            <a:r>
              <a:rPr lang="nl-NL" dirty="0" smtClean="0"/>
              <a:t>Leerling kan systematische afwijkingen </a:t>
            </a:r>
            <a:r>
              <a:rPr lang="nl-NL" dirty="0" smtClean="0"/>
              <a:t>herkennen (en eventueel corrigeren)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Leerling kan de toevallige afwijking in metingen schatten, en doorrekenen naar het eindresultaat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3155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Systematische afwijkingen:</a:t>
            </a:r>
          </a:p>
          <a:p>
            <a:pPr>
              <a:buFontTx/>
              <a:buChar char="-"/>
            </a:pPr>
            <a:r>
              <a:rPr lang="nl-NL" dirty="0" smtClean="0"/>
              <a:t>Offset:</a:t>
            </a:r>
          </a:p>
          <a:p>
            <a:pPr>
              <a:buFontTx/>
              <a:buChar char="-"/>
            </a:pPr>
            <a:r>
              <a:rPr lang="nl-NL" dirty="0" err="1" smtClean="0"/>
              <a:t>Gain</a:t>
            </a:r>
            <a:r>
              <a:rPr lang="nl-NL" dirty="0" smtClean="0"/>
              <a:t>: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6512187"/>
              </p:ext>
            </p:extLst>
          </p:nvPr>
        </p:nvGraphicFramePr>
        <p:xfrm>
          <a:off x="4211960" y="2204864"/>
          <a:ext cx="4680520" cy="2952330"/>
        </p:xfrm>
        <a:graphic>
          <a:graphicData uri="http://schemas.openxmlformats.org/drawingml/2006/table">
            <a:tbl>
              <a:tblPr/>
              <a:tblGrid>
                <a:gridCol w="1478059"/>
                <a:gridCol w="1724402"/>
                <a:gridCol w="1478059"/>
              </a:tblGrid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(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nl-NL" sz="20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ws</a:t>
                      </a:r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nl-NL" sz="20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nl-NL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www.techna.nl/Begrippen/massa,%20volume,%20dichtheid/Balans/massado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9089"/>
            <a:ext cx="1943497" cy="200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7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8738147"/>
              </p:ext>
            </p:extLst>
          </p:nvPr>
        </p:nvGraphicFramePr>
        <p:xfrm>
          <a:off x="1187624" y="1628800"/>
          <a:ext cx="64087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633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9243498"/>
              </p:ext>
            </p:extLst>
          </p:nvPr>
        </p:nvGraphicFramePr>
        <p:xfrm>
          <a:off x="1043608" y="1268760"/>
          <a:ext cx="7056784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3785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Nauwkeurigheid bij 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Meetonzekerheid </a:t>
            </a:r>
            <a:r>
              <a:rPr lang="nl-NL" dirty="0" smtClean="0"/>
              <a:t>(toevallige afwijkingen) veroorzaakt door:</a:t>
            </a:r>
          </a:p>
          <a:p>
            <a:pPr>
              <a:buFontTx/>
              <a:buChar char="-"/>
            </a:pPr>
            <a:r>
              <a:rPr lang="nl-NL" dirty="0" smtClean="0"/>
              <a:t>de opstelling (doorhangende draden)</a:t>
            </a:r>
          </a:p>
          <a:p>
            <a:pPr>
              <a:buFontTx/>
              <a:buChar char="-"/>
            </a:pPr>
            <a:r>
              <a:rPr lang="nl-NL" dirty="0"/>
              <a:t>h</a:t>
            </a:r>
            <a:r>
              <a:rPr lang="nl-NL" dirty="0" smtClean="0"/>
              <a:t>et meetinstrument </a:t>
            </a:r>
          </a:p>
          <a:p>
            <a:pPr>
              <a:buFontTx/>
              <a:buChar char="-"/>
            </a:pPr>
            <a:r>
              <a:rPr lang="nl-NL" dirty="0"/>
              <a:t>d</a:t>
            </a:r>
            <a:r>
              <a:rPr lang="nl-NL" dirty="0" smtClean="0"/>
              <a:t>e waarnemer (reactietijd)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2012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312</Words>
  <Application>Microsoft Office PowerPoint</Application>
  <PresentationFormat>Diavoorstelling (4:3)</PresentationFormat>
  <Paragraphs>116</Paragraphs>
  <Slides>16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8" baseType="lpstr">
      <vt:lpstr>Office-thema</vt:lpstr>
      <vt:lpstr>Microsoft Vergelijking 3.0</vt:lpstr>
      <vt:lpstr>Dia 1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  <vt:lpstr>Nauwkeurigheid bij Practica</vt:lpstr>
    </vt:vector>
  </TitlesOfParts>
  <Company>csg Het Streek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Anne-Marije Koster</dc:creator>
  <cp:lastModifiedBy>koert</cp:lastModifiedBy>
  <cp:revision>73</cp:revision>
  <dcterms:created xsi:type="dcterms:W3CDTF">2012-01-26T10:42:35Z</dcterms:created>
  <dcterms:modified xsi:type="dcterms:W3CDTF">2014-09-12T09:48:05Z</dcterms:modified>
</cp:coreProperties>
</file>